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3"/>
  </p:notesMasterIdLst>
  <p:sldIdLst>
    <p:sldId id="256" r:id="rId2"/>
    <p:sldId id="258" r:id="rId3"/>
    <p:sldId id="320" r:id="rId4"/>
    <p:sldId id="260" r:id="rId5"/>
    <p:sldId id="314" r:id="rId6"/>
    <p:sldId id="315" r:id="rId7"/>
    <p:sldId id="316" r:id="rId8"/>
    <p:sldId id="318" r:id="rId9"/>
    <p:sldId id="319" r:id="rId10"/>
    <p:sldId id="321" r:id="rId11"/>
    <p:sldId id="312" r:id="rId12"/>
  </p:sldIdLst>
  <p:sldSz cx="9144000" cy="5143500" type="screen16x9"/>
  <p:notesSz cx="6858000" cy="9144000"/>
  <p:embeddedFontLst>
    <p:embeddedFont>
      <p:font typeface="Anaheim" panose="020B0604020202020204" charset="0"/>
      <p:regular r:id="rId14"/>
    </p:embeddedFont>
    <p:embeddedFont>
      <p:font typeface="Bebas Neue" panose="020B0606020202050201" pitchFamily="34" charset="0"/>
      <p:regular r:id="rId15"/>
    </p:embeddedFont>
    <p:embeddedFont>
      <p:font typeface="Franklin Gothic Book" panose="020B0503020102020204" pitchFamily="34" charset="0"/>
      <p:regular r:id="rId16"/>
      <p:italic r:id="rId17"/>
    </p:embeddedFont>
    <p:embeddedFont>
      <p:font typeface="Franklin Gothic Demi" panose="020B0703020102020204" pitchFamily="34" charset="0"/>
      <p:regular r:id="rId18"/>
      <p:italic r:id="rId19"/>
    </p:embeddedFont>
    <p:embeddedFont>
      <p:font typeface="Montserrat" panose="00000500000000000000" pitchFamily="2" charset="0"/>
      <p:regular r:id="rId20"/>
      <p:bold r:id="rId21"/>
      <p:italic r:id="rId22"/>
      <p:boldItalic r:id="rId23"/>
    </p:embeddedFont>
    <p:embeddedFont>
      <p:font typeface="Montserrat Black" panose="00000A00000000000000" pitchFamily="2" charset="0"/>
      <p:bold r:id="rId24"/>
      <p:boldItalic r:id="rId25"/>
    </p:embeddedFont>
    <p:embeddedFont>
      <p:font typeface="Wingdings 2" panose="05020102010507070707" pitchFamily="18" charset="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D908D369-5296-4CD4-9C4C-9C05750CB6B5}">
          <p14:sldIdLst>
            <p14:sldId id="256"/>
          </p14:sldIdLst>
        </p14:section>
        <p14:section name="Untitled Section" id="{F4BA9EF0-14F8-42E2-A79E-59C687509EF7}">
          <p14:sldIdLst>
            <p14:sldId id="258"/>
            <p14:sldId id="320"/>
            <p14:sldId id="260"/>
            <p14:sldId id="314"/>
            <p14:sldId id="315"/>
            <p14:sldId id="316"/>
            <p14:sldId id="318"/>
            <p14:sldId id="319"/>
            <p14:sldId id="32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F63FD9-FEB6-43A7-8A51-399BA4C4FD23}">
  <a:tblStyle styleId="{D5F63FD9-FEB6-43A7-8A51-399BA4C4FD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64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35313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734a882cf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734a882cf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7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97226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4707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45119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0519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1569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6338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47"/>
        <p:cNvGrpSpPr/>
        <p:nvPr/>
      </p:nvGrpSpPr>
      <p:grpSpPr>
        <a:xfrm>
          <a:off x="0" y="0"/>
          <a:ext cx="0" cy="0"/>
          <a:chOff x="0" y="0"/>
          <a:chExt cx="0" cy="0"/>
        </a:xfrm>
      </p:grpSpPr>
      <p:sp>
        <p:nvSpPr>
          <p:cNvPr id="748" name="Google Shape;74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49" name="Google Shape;749;p20"/>
          <p:cNvSpPr txBox="1">
            <a:spLocks noGrp="1"/>
          </p:cNvSpPr>
          <p:nvPr>
            <p:ph type="subTitle" idx="1"/>
          </p:nvPr>
        </p:nvSpPr>
        <p:spPr>
          <a:xfrm>
            <a:off x="4236935" y="3459222"/>
            <a:ext cx="2505600" cy="48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0" name="Google Shape;750;p20"/>
          <p:cNvSpPr txBox="1">
            <a:spLocks noGrp="1"/>
          </p:cNvSpPr>
          <p:nvPr>
            <p:ph type="subTitle" idx="2"/>
          </p:nvPr>
        </p:nvSpPr>
        <p:spPr>
          <a:xfrm>
            <a:off x="2401463" y="2055647"/>
            <a:ext cx="2505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1" name="Google Shape;751;p20"/>
          <p:cNvSpPr txBox="1">
            <a:spLocks noGrp="1"/>
          </p:cNvSpPr>
          <p:nvPr>
            <p:ph type="subTitle" idx="3"/>
          </p:nvPr>
        </p:nvSpPr>
        <p:spPr>
          <a:xfrm>
            <a:off x="2401463" y="1598450"/>
            <a:ext cx="2505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2" name="Google Shape;752;p20"/>
          <p:cNvSpPr txBox="1">
            <a:spLocks noGrp="1"/>
          </p:cNvSpPr>
          <p:nvPr>
            <p:ph type="subTitle" idx="4"/>
          </p:nvPr>
        </p:nvSpPr>
        <p:spPr>
          <a:xfrm>
            <a:off x="4236938" y="3002025"/>
            <a:ext cx="25056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6" r:id="rId5"/>
    <p:sldLayoutId id="2147483668"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hyperlink" Target="mailto:mehulnaik16@gmail.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6036163" y="178981"/>
            <a:ext cx="3107837" cy="2800439"/>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E956DDAE-B712-0C18-621C-CA82ADF6B0A3}"/>
              </a:ext>
            </a:extLst>
          </p:cNvPr>
          <p:cNvSpPr txBox="1"/>
          <p:nvPr/>
        </p:nvSpPr>
        <p:spPr>
          <a:xfrm>
            <a:off x="536833" y="897874"/>
            <a:ext cx="6581466" cy="646331"/>
          </a:xfrm>
          <a:prstGeom prst="rect">
            <a:avLst/>
          </a:prstGeom>
          <a:noFill/>
        </p:spPr>
        <p:txBody>
          <a:bodyPr wrap="square">
            <a:spAutoFit/>
          </a:bodyPr>
          <a:lstStyle/>
          <a:p>
            <a:r>
              <a:rPr kumimoji="0" lang="en-GB" sz="3600" b="0" i="0" u="none" strike="noStrike" kern="1200" cap="all" spc="0" normalizeH="0" baseline="0" noProof="0" dirty="0">
                <a:ln>
                  <a:noFill/>
                </a:ln>
                <a:solidFill>
                  <a:prstClr val="white"/>
                </a:solidFill>
                <a:effectLst/>
                <a:uLnTx/>
                <a:uFillTx/>
                <a:latin typeface="Franklin Gothic Demi" panose="020B0502020104020203"/>
                <a:ea typeface="+mj-ea"/>
                <a:cs typeface="+mj-cs"/>
              </a:rPr>
              <a:t>Student Details</a:t>
            </a:r>
            <a:endParaRPr lang="en-IN" dirty="0"/>
          </a:p>
        </p:txBody>
      </p:sp>
      <p:sp>
        <p:nvSpPr>
          <p:cNvPr id="11" name="TextBox 10">
            <a:extLst>
              <a:ext uri="{FF2B5EF4-FFF2-40B4-BE49-F238E27FC236}">
                <a16:creationId xmlns:a16="http://schemas.microsoft.com/office/drawing/2014/main" id="{44E36000-C456-929A-FBE2-A95FC8DD8194}"/>
              </a:ext>
            </a:extLst>
          </p:cNvPr>
          <p:cNvSpPr txBox="1"/>
          <p:nvPr/>
        </p:nvSpPr>
        <p:spPr>
          <a:xfrm>
            <a:off x="536833" y="1544205"/>
            <a:ext cx="6581466" cy="2334742"/>
          </a:xfrm>
          <a:prstGeom prst="rect">
            <a:avLst/>
          </a:prstGeom>
          <a:noFill/>
        </p:spPr>
        <p:txBody>
          <a:bodyPr wrap="square">
            <a:spAutoFit/>
          </a:bodyPr>
          <a:lstStyle/>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Name: 		              NAIK MEHUL MAN</a:t>
            </a:r>
            <a:r>
              <a:rPr lang="en-GB" sz="1600" kern="1200" dirty="0">
                <a:solidFill>
                  <a:prstClr val="white"/>
                </a:solidFill>
                <a:latin typeface="Google Sans"/>
                <a:ea typeface="+mn-ea"/>
                <a:cs typeface="+mn-cs"/>
              </a:rPr>
              <a:t>JUNATH</a:t>
            </a:r>
            <a:endParaRPr kumimoji="0" lang="en-GB" sz="1600" b="0" i="0" u="none" strike="noStrike" kern="1200" cap="none" spc="0" normalizeH="0" baseline="0" noProof="0" dirty="0">
              <a:ln>
                <a:noFill/>
              </a:ln>
              <a:solidFill>
                <a:prstClr val="white"/>
              </a:solidFill>
              <a:effectLst/>
              <a:uLnTx/>
              <a:uFillTx/>
              <a:latin typeface="Google Sans"/>
              <a:ea typeface="+mn-ea"/>
              <a:cs typeface="+mn-cs"/>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err="1">
                <a:ln>
                  <a:noFill/>
                </a:ln>
                <a:solidFill>
                  <a:prstClr val="white"/>
                </a:solidFill>
                <a:effectLst/>
                <a:uLnTx/>
                <a:uFillTx/>
                <a:latin typeface="Google Sans"/>
                <a:ea typeface="+mn-ea"/>
                <a:cs typeface="+mn-cs"/>
              </a:rPr>
              <a:t>Skillsbuild</a:t>
            </a:r>
            <a:r>
              <a:rPr kumimoji="0" lang="en-GB" sz="1600" b="0" i="0" u="none" strike="noStrike" kern="1200" cap="none" spc="0" normalizeH="0" baseline="0" noProof="0" dirty="0">
                <a:ln>
                  <a:noFill/>
                </a:ln>
                <a:solidFill>
                  <a:prstClr val="white"/>
                </a:solidFill>
                <a:effectLst/>
                <a:uLnTx/>
                <a:uFillTx/>
                <a:latin typeface="Google Sans"/>
                <a:ea typeface="+mn-ea"/>
                <a:cs typeface="+mn-cs"/>
              </a:rPr>
              <a:t> Email Id:          </a:t>
            </a:r>
            <a:r>
              <a:rPr kumimoji="0" lang="en-GB" sz="1600" b="0" i="0" u="none" strike="noStrike" kern="1200" cap="none" spc="0" normalizeH="0" baseline="0" noProof="0" dirty="0">
                <a:ln>
                  <a:noFill/>
                </a:ln>
                <a:solidFill>
                  <a:prstClr val="white"/>
                </a:solidFill>
                <a:effectLst/>
                <a:uLnTx/>
                <a:uFillTx/>
                <a:latin typeface="Google Sans"/>
                <a:ea typeface="+mn-ea"/>
                <a:cs typeface="+mn-cs"/>
                <a:hlinkClick r:id="rId4"/>
              </a:rPr>
              <a:t>mehulnaik16@gmail.com</a:t>
            </a:r>
            <a:endParaRPr kumimoji="0" lang="en-GB" sz="1600" b="0" i="0" u="none" strike="noStrike" kern="1200" cap="none" spc="0" normalizeH="0" baseline="0" noProof="0" dirty="0">
              <a:ln>
                <a:noFill/>
              </a:ln>
              <a:solidFill>
                <a:prstClr val="white"/>
              </a:solidFill>
              <a:effectLst/>
              <a:uLnTx/>
              <a:uFillTx/>
              <a:latin typeface="Google Sans"/>
              <a:ea typeface="+mn-ea"/>
              <a:cs typeface="+mn-cs"/>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lang="en-GB" sz="1600" kern="1200" dirty="0">
                <a:solidFill>
                  <a:prstClr val="white"/>
                </a:solidFill>
                <a:latin typeface="Google Sans"/>
                <a:ea typeface="+mn-ea"/>
                <a:cs typeface="+mn-cs"/>
              </a:rPr>
              <a:t>USN 				    1DA20CS078</a:t>
            </a:r>
            <a:endParaRPr kumimoji="0" lang="en-GB" sz="1600" b="0" i="0" u="none" strike="noStrike" kern="1200" cap="none" spc="0" normalizeH="0" baseline="0" noProof="0" dirty="0">
              <a:ln>
                <a:noFill/>
              </a:ln>
              <a:solidFill>
                <a:prstClr val="white"/>
              </a:solidFill>
              <a:effectLst/>
              <a:uLnTx/>
              <a:uFillTx/>
              <a:latin typeface="Google Sans"/>
              <a:ea typeface="+mn-ea"/>
              <a:cs typeface="+mn-cs"/>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College Name: 	              DR AMBEDKAR INSTITUTE OF TECHNOLOGY</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Domain: 		              Artificial Intelligence</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Start Date &amp; End Date:   18 Aug 2023 to 30 </a:t>
            </a:r>
            <a:r>
              <a:rPr lang="en-GB" sz="1600" kern="1200" dirty="0">
                <a:solidFill>
                  <a:prstClr val="white"/>
                </a:solidFill>
                <a:latin typeface="Google Sans"/>
                <a:ea typeface="+mn-ea"/>
                <a:cs typeface="+mn-cs"/>
              </a:rPr>
              <a:t>Sep</a:t>
            </a:r>
            <a:r>
              <a:rPr kumimoji="0" lang="en-GB" sz="1600" b="0" i="0" u="none" strike="noStrike" kern="1200" cap="none" spc="0" normalizeH="0" baseline="0" noProof="0" dirty="0">
                <a:ln>
                  <a:noFill/>
                </a:ln>
                <a:solidFill>
                  <a:prstClr val="white"/>
                </a:solidFill>
                <a:effectLst/>
                <a:uLnTx/>
                <a:uFillTx/>
                <a:latin typeface="Google Sans"/>
                <a:ea typeface="+mn-ea"/>
                <a:cs typeface="+mn-cs"/>
              </a:rPr>
              <a:t> 2023</a:t>
            </a:r>
          </a:p>
        </p:txBody>
      </p:sp>
      <p:pic>
        <p:nvPicPr>
          <p:cNvPr id="13" name="Picture 12">
            <a:extLst>
              <a:ext uri="{FF2B5EF4-FFF2-40B4-BE49-F238E27FC236}">
                <a16:creationId xmlns:a16="http://schemas.microsoft.com/office/drawing/2014/main" id="{2E120340-7A4B-9960-F799-5A4B7026006D}"/>
              </a:ext>
            </a:extLst>
          </p:cNvPr>
          <p:cNvPicPr>
            <a:picLocks noChangeAspect="1"/>
          </p:cNvPicPr>
          <p:nvPr/>
        </p:nvPicPr>
        <p:blipFill>
          <a:blip r:embed="rId5"/>
          <a:stretch>
            <a:fillRect/>
          </a:stretch>
        </p:blipFill>
        <p:spPr>
          <a:xfrm>
            <a:off x="6657352" y="573427"/>
            <a:ext cx="1709071" cy="2138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298929" y="252791"/>
            <a:ext cx="2770033" cy="553998"/>
          </a:xfrm>
          <a:prstGeom prst="rect">
            <a:avLst/>
          </a:prstGeom>
          <a:noFill/>
        </p:spPr>
        <p:txBody>
          <a:bodyPr wrap="square">
            <a:spAutoFit/>
          </a:bodyPr>
          <a:lstStyle/>
          <a:p>
            <a:r>
              <a:rPr lang="en-US" sz="3000" kern="1200" cap="all" dirty="0">
                <a:solidFill>
                  <a:prstClr val="white"/>
                </a:solidFill>
                <a:latin typeface="Franklin Gothic Demi" panose="020B0502020104020203"/>
                <a:ea typeface="+mj-ea"/>
                <a:cs typeface="+mj-cs"/>
              </a:rPr>
              <a:t>Conclusion</a:t>
            </a:r>
            <a:endParaRPr lang="en-IN" sz="3000" dirty="0"/>
          </a:p>
        </p:txBody>
      </p:sp>
      <p:sp>
        <p:nvSpPr>
          <p:cNvPr id="4" name="TextBox 3">
            <a:extLst>
              <a:ext uri="{FF2B5EF4-FFF2-40B4-BE49-F238E27FC236}">
                <a16:creationId xmlns:a16="http://schemas.microsoft.com/office/drawing/2014/main" id="{237B33FD-4CE1-489C-C751-770E5EE10D96}"/>
              </a:ext>
            </a:extLst>
          </p:cNvPr>
          <p:cNvSpPr txBox="1"/>
          <p:nvPr/>
        </p:nvSpPr>
        <p:spPr>
          <a:xfrm>
            <a:off x="1347634" y="703741"/>
            <a:ext cx="6448732" cy="3970318"/>
          </a:xfrm>
          <a:prstGeom prst="rect">
            <a:avLst/>
          </a:prstGeom>
          <a:noFill/>
        </p:spPr>
        <p:txBody>
          <a:bodyPr wrap="square">
            <a:spAutoFit/>
          </a:bodyPr>
          <a:lstStyle/>
          <a:p>
            <a:pPr algn="just"/>
            <a:br>
              <a:rPr lang="en-US" b="0" i="0" dirty="0">
                <a:solidFill>
                  <a:srgbClr val="ECECEC"/>
                </a:solidFill>
                <a:effectLst/>
                <a:highlight>
                  <a:srgbClr val="212121"/>
                </a:highlight>
                <a:latin typeface="ui-sans-serif"/>
              </a:rPr>
            </a:br>
            <a:r>
              <a:rPr lang="en-US" b="0" i="0" dirty="0">
                <a:solidFill>
                  <a:schemeClr val="tx1"/>
                </a:solidFill>
                <a:effectLst/>
                <a:latin typeface="ui-sans-serif"/>
              </a:rPr>
              <a:t>This project introduces a sentiment analysis application designed to classify restaurant reviews as positive or negative. Using Python, natural language processing (NLP), and machine learning, the application provides an interactive tool for sentiment analysis. The preprocessing phase cleans the text data by removing non-alphabetic characters, converting text to lowercase, eliminating </a:t>
            </a:r>
            <a:r>
              <a:rPr lang="en-US" b="0" i="0" dirty="0" err="1">
                <a:solidFill>
                  <a:schemeClr val="tx1"/>
                </a:solidFill>
                <a:effectLst/>
                <a:latin typeface="ui-sans-serif"/>
              </a:rPr>
              <a:t>stopwords</a:t>
            </a:r>
            <a:r>
              <a:rPr lang="en-US" b="0" i="0" dirty="0">
                <a:solidFill>
                  <a:schemeClr val="tx1"/>
                </a:solidFill>
                <a:effectLst/>
                <a:latin typeface="ui-sans-serif"/>
              </a:rPr>
              <a:t>, and applying stemming to reduce words to their root forms. This is crucial for enhancing the model's performance.</a:t>
            </a:r>
          </a:p>
          <a:p>
            <a:pPr algn="just"/>
            <a:r>
              <a:rPr lang="en-US" b="0" i="0" dirty="0">
                <a:solidFill>
                  <a:schemeClr val="tx1"/>
                </a:solidFill>
                <a:effectLst/>
                <a:latin typeface="ui-sans-serif"/>
              </a:rPr>
              <a:t>Feature extraction is performed using </a:t>
            </a:r>
            <a:r>
              <a:rPr lang="en-US" b="0" i="0" dirty="0" err="1">
                <a:solidFill>
                  <a:schemeClr val="tx1"/>
                </a:solidFill>
                <a:effectLst/>
                <a:latin typeface="ui-sans-serif"/>
              </a:rPr>
              <a:t>CountVectorizer</a:t>
            </a:r>
            <a:r>
              <a:rPr lang="en-US" b="0" i="0" dirty="0">
                <a:solidFill>
                  <a:schemeClr val="tx1"/>
                </a:solidFill>
                <a:effectLst/>
                <a:latin typeface="ui-sans-serif"/>
              </a:rPr>
              <a:t>, transforming the cleaned text into a numerical format, creating a matrix of token counts for the model's input. The dataset is split into training and testing sets to train a Naive Bayes classifier, known for its efficiency in text classification. This model is trained to accurately distinguish between positive and negative reviews.</a:t>
            </a:r>
          </a:p>
          <a:p>
            <a:pPr algn="just"/>
            <a:r>
              <a:rPr lang="en-US" b="0" i="0" dirty="0">
                <a:solidFill>
                  <a:schemeClr val="tx1"/>
                </a:solidFill>
                <a:effectLst/>
                <a:latin typeface="ui-sans-serif"/>
              </a:rPr>
              <a:t>The resulting application allows users to input their own reviews and receive immediate sentiment predictions. Additionally, it tracks the number of positive and negative reviews tested during the session, providing real-time statistical insights into the proportion of positive versus negative reviews. This feature helps in understanding customer sentiment trends.</a:t>
            </a:r>
          </a:p>
        </p:txBody>
      </p:sp>
    </p:spTree>
    <p:extLst>
      <p:ext uri="{BB962C8B-B14F-4D97-AF65-F5344CB8AC3E}">
        <p14:creationId xmlns:p14="http://schemas.microsoft.com/office/powerpoint/2010/main" val="342296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pic>
        <p:nvPicPr>
          <p:cNvPr id="2258" name="Google Shape;2258;p62"/>
          <p:cNvPicPr preferRelativeResize="0"/>
          <p:nvPr/>
        </p:nvPicPr>
        <p:blipFill rotWithShape="1">
          <a:blip r:embed="rId3">
            <a:alphaModFix/>
          </a:blip>
          <a:srcRect l="25537" t="7152" r="23467" b="5838"/>
          <a:stretch/>
        </p:blipFill>
        <p:spPr>
          <a:xfrm>
            <a:off x="1087524" y="2912100"/>
            <a:ext cx="1920000" cy="1842726"/>
          </a:xfrm>
          <a:prstGeom prst="rect">
            <a:avLst/>
          </a:prstGeom>
          <a:noFill/>
          <a:ln>
            <a:noFill/>
          </a:ln>
        </p:spPr>
      </p:pic>
      <p:pic>
        <p:nvPicPr>
          <p:cNvPr id="2257" name="Google Shape;2257;p62"/>
          <p:cNvPicPr preferRelativeResize="0"/>
          <p:nvPr/>
        </p:nvPicPr>
        <p:blipFill rotWithShape="1">
          <a:blip r:embed="rId4">
            <a:alphaModFix/>
          </a:blip>
          <a:srcRect l="18647" t="7960" r="8852" b="8336"/>
          <a:stretch/>
        </p:blipFill>
        <p:spPr>
          <a:xfrm rot="-1406513">
            <a:off x="6024972" y="1598100"/>
            <a:ext cx="1175233" cy="763227"/>
          </a:xfrm>
          <a:prstGeom prst="rect">
            <a:avLst/>
          </a:prstGeom>
          <a:noFill/>
          <a:ln>
            <a:noFill/>
          </a:ln>
        </p:spPr>
      </p:pic>
      <p:sp>
        <p:nvSpPr>
          <p:cNvPr id="2241" name="Google Shape;2241;p62"/>
          <p:cNvSpPr txBox="1">
            <a:spLocks noGrp="1"/>
          </p:cNvSpPr>
          <p:nvPr>
            <p:ph type="title"/>
          </p:nvPr>
        </p:nvSpPr>
        <p:spPr>
          <a:xfrm>
            <a:off x="577102" y="1945050"/>
            <a:ext cx="7938248" cy="14196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dirty="0"/>
              <a:t>THANK YOU </a:t>
            </a:r>
            <a:endParaRPr sz="8000" dirty="0"/>
          </a:p>
        </p:txBody>
      </p:sp>
      <p:grpSp>
        <p:nvGrpSpPr>
          <p:cNvPr id="2251" name="Google Shape;2251;p62"/>
          <p:cNvGrpSpPr/>
          <p:nvPr/>
        </p:nvGrpSpPr>
        <p:grpSpPr>
          <a:xfrm>
            <a:off x="6574175" y="1112200"/>
            <a:ext cx="76825" cy="76800"/>
            <a:chOff x="3104875" y="1099400"/>
            <a:chExt cx="76825" cy="76800"/>
          </a:xfrm>
        </p:grpSpPr>
        <p:sp>
          <p:nvSpPr>
            <p:cNvPr id="2252" name="Google Shape;2252;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62"/>
          <p:cNvGrpSpPr/>
          <p:nvPr/>
        </p:nvGrpSpPr>
        <p:grpSpPr>
          <a:xfrm>
            <a:off x="4862475" y="4444500"/>
            <a:ext cx="76825" cy="76800"/>
            <a:chOff x="3104875" y="1099400"/>
            <a:chExt cx="76825" cy="76800"/>
          </a:xfrm>
        </p:grpSpPr>
        <p:sp>
          <p:nvSpPr>
            <p:cNvPr id="2255" name="Google Shape;2255;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9" name="Google Shape;2259;p62"/>
          <p:cNvPicPr preferRelativeResize="0"/>
          <p:nvPr/>
        </p:nvPicPr>
        <p:blipFill rotWithShape="1">
          <a:blip r:embed="rId5">
            <a:alphaModFix/>
          </a:blip>
          <a:srcRect l="15236" r="10474"/>
          <a:stretch/>
        </p:blipFill>
        <p:spPr>
          <a:xfrm rot="1220421">
            <a:off x="2376024" y="3252859"/>
            <a:ext cx="1552575" cy="1390851"/>
          </a:xfrm>
          <a:prstGeom prst="rect">
            <a:avLst/>
          </a:prstGeom>
          <a:noFill/>
          <a:ln>
            <a:noFill/>
          </a:ln>
        </p:spPr>
      </p:pic>
    </p:spTree>
    <p:extLst>
      <p:ext uri="{BB962C8B-B14F-4D97-AF65-F5344CB8AC3E}">
        <p14:creationId xmlns:p14="http://schemas.microsoft.com/office/powerpoint/2010/main" val="2921369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29" name="TextBox 28">
            <a:extLst>
              <a:ext uri="{FF2B5EF4-FFF2-40B4-BE49-F238E27FC236}">
                <a16:creationId xmlns:a16="http://schemas.microsoft.com/office/drawing/2014/main" id="{B026B962-2B84-8F70-F82E-8CF487FDADB2}"/>
              </a:ext>
            </a:extLst>
          </p:cNvPr>
          <p:cNvSpPr txBox="1"/>
          <p:nvPr/>
        </p:nvSpPr>
        <p:spPr>
          <a:xfrm>
            <a:off x="184785" y="1726496"/>
            <a:ext cx="5111115" cy="2893100"/>
          </a:xfrm>
          <a:prstGeom prst="rect">
            <a:avLst/>
          </a:prstGeom>
          <a:noFill/>
        </p:spPr>
        <p:txBody>
          <a:bodyPr wrap="square">
            <a:spAutoFit/>
          </a:bodyPr>
          <a:lstStyle/>
          <a:p>
            <a:pPr algn="just"/>
            <a:r>
              <a:rPr lang="en-US" b="0" i="0" dirty="0">
                <a:solidFill>
                  <a:srgbClr val="D1D5DB"/>
                </a:solidFill>
                <a:effectLst/>
                <a:latin typeface="Söhne"/>
              </a:rPr>
              <a:t>social media wields immense influence. Restaurants and food businesses leverage these platforms to promote their offerings, interact with customers, and showcase their culinary creations. Natural Language Processing (NLP) technology has become a vital tool in this context. NLP-driven sentiment analysis tools sift through the vast volume of food-related content on social media, helping establishments understand customer feedback. By analyzing the sentiments expressed in food reviews and social media posts, restaurants can gain actionable insights into what customers love or dislike, allowing them to tailor menus, improve service, and cultivate brand loyalty. Thus, the intersection of social media, food, and NLP is reshaping the way the food industry approaches customer satisfaction and business success.</a:t>
            </a:r>
            <a:endParaRPr lang="en-IN" dirty="0"/>
          </a:p>
        </p:txBody>
      </p:sp>
      <p:pic>
        <p:nvPicPr>
          <p:cNvPr id="1026" name="Picture 2" descr="Non-veg Food Recipes Videos • My Food Review (@myfood_review) on ShareChat">
            <a:extLst>
              <a:ext uri="{FF2B5EF4-FFF2-40B4-BE49-F238E27FC236}">
                <a16:creationId xmlns:a16="http://schemas.microsoft.com/office/drawing/2014/main" id="{72B21E67-751A-293A-2ED1-EBC1535938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4055" r="36989"/>
          <a:stretch/>
        </p:blipFill>
        <p:spPr bwMode="auto">
          <a:xfrm>
            <a:off x="5378497" y="1569721"/>
            <a:ext cx="3424225" cy="30686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extBox 1">
            <a:extLst>
              <a:ext uri="{FF2B5EF4-FFF2-40B4-BE49-F238E27FC236}">
                <a16:creationId xmlns:a16="http://schemas.microsoft.com/office/drawing/2014/main" id="{41602671-1478-197D-07BE-A922AF935A3F}"/>
              </a:ext>
            </a:extLst>
          </p:cNvPr>
          <p:cNvSpPr txBox="1"/>
          <p:nvPr/>
        </p:nvSpPr>
        <p:spPr>
          <a:xfrm>
            <a:off x="2317216" y="383457"/>
            <a:ext cx="4509568" cy="769441"/>
          </a:xfrm>
          <a:prstGeom prst="rect">
            <a:avLst/>
          </a:prstGeom>
          <a:noFill/>
        </p:spPr>
        <p:txBody>
          <a:bodyPr wrap="none" rtlCol="0">
            <a:spAutoFit/>
          </a:bodyPr>
          <a:lstStyle/>
          <a:p>
            <a:r>
              <a:rPr lang="en-IN" sz="4400" dirty="0">
                <a:solidFill>
                  <a:schemeClr val="tx1"/>
                </a:solidFill>
              </a:rPr>
              <a:t>INTRODUCTION</a:t>
            </a:r>
            <a:endParaRPr lang="en-IN"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29" name="TextBox 28">
            <a:extLst>
              <a:ext uri="{FF2B5EF4-FFF2-40B4-BE49-F238E27FC236}">
                <a16:creationId xmlns:a16="http://schemas.microsoft.com/office/drawing/2014/main" id="{B026B962-2B84-8F70-F82E-8CF487FDADB2}"/>
              </a:ext>
            </a:extLst>
          </p:cNvPr>
          <p:cNvSpPr txBox="1"/>
          <p:nvPr/>
        </p:nvSpPr>
        <p:spPr>
          <a:xfrm>
            <a:off x="184785" y="1726496"/>
            <a:ext cx="5111115" cy="2862322"/>
          </a:xfrm>
          <a:prstGeom prst="rect">
            <a:avLst/>
          </a:prstGeom>
          <a:noFill/>
        </p:spPr>
        <p:txBody>
          <a:bodyPr wrap="square">
            <a:spAutoFit/>
          </a:bodyPr>
          <a:lstStyle/>
          <a:p>
            <a:pPr marL="285750" indent="-285750" algn="just">
              <a:buFont typeface="Arial" panose="020B0604020202020204" pitchFamily="34" charset="0"/>
              <a:buChar char="•"/>
            </a:pPr>
            <a:r>
              <a:rPr lang="en-US" sz="1800" b="0" i="0" dirty="0">
                <a:solidFill>
                  <a:schemeClr val="tx1"/>
                </a:solidFill>
                <a:effectLst/>
                <a:latin typeface="Söhne"/>
              </a:rPr>
              <a:t>Established in 2015, the Bengaluru-based </a:t>
            </a:r>
            <a:r>
              <a:rPr lang="en-US" sz="1800" b="0" i="0" dirty="0" err="1">
                <a:solidFill>
                  <a:schemeClr val="tx1"/>
                </a:solidFill>
                <a:effectLst/>
                <a:latin typeface="Söhne"/>
              </a:rPr>
              <a:t>Edunet</a:t>
            </a:r>
            <a:r>
              <a:rPr lang="en-US" sz="1800" b="0" i="0" dirty="0">
                <a:solidFill>
                  <a:schemeClr val="tx1"/>
                </a:solidFill>
                <a:effectLst/>
                <a:latin typeface="Söhne"/>
              </a:rPr>
              <a:t> Foundation is a social enterprise on a mission.  </a:t>
            </a:r>
            <a:endParaRPr lang="en-US" sz="1800" dirty="0">
              <a:solidFill>
                <a:schemeClr val="tx1"/>
              </a:solidFill>
              <a:latin typeface="Söhne"/>
            </a:endParaRPr>
          </a:p>
          <a:p>
            <a:pPr marL="285750" indent="-285750" algn="just">
              <a:buFont typeface="Arial" panose="020B0604020202020204" pitchFamily="34" charset="0"/>
              <a:buChar char="•"/>
            </a:pPr>
            <a:r>
              <a:rPr lang="en-US" sz="1800" b="0" i="0" dirty="0">
                <a:solidFill>
                  <a:schemeClr val="tx1"/>
                </a:solidFill>
                <a:effectLst/>
                <a:latin typeface="Söhne"/>
              </a:rPr>
              <a:t>To bridge the critical gap between academia and industry in India. </a:t>
            </a:r>
            <a:r>
              <a:rPr lang="en-US" sz="1800" b="0" i="0" dirty="0" err="1">
                <a:solidFill>
                  <a:schemeClr val="tx1"/>
                </a:solidFill>
                <a:effectLst/>
                <a:latin typeface="Söhne"/>
              </a:rPr>
              <a:t>Edunet</a:t>
            </a:r>
            <a:r>
              <a:rPr lang="en-US" sz="1800" b="0" i="0" dirty="0">
                <a:solidFill>
                  <a:schemeClr val="tx1"/>
                </a:solidFill>
                <a:effectLst/>
                <a:latin typeface="Söhne"/>
              </a:rPr>
              <a:t> empowers students with the skills and knowledge needed to thrive in the dynamic job market.</a:t>
            </a:r>
          </a:p>
          <a:p>
            <a:pPr marL="285750" indent="-285750" algn="just">
              <a:buFont typeface="Arial" panose="020B0604020202020204" pitchFamily="34" charset="0"/>
              <a:buChar char="•"/>
            </a:pPr>
            <a:r>
              <a:rPr lang="en-US" sz="1800" b="0" i="0" dirty="0">
                <a:solidFill>
                  <a:schemeClr val="tx1"/>
                </a:solidFill>
                <a:effectLst/>
                <a:latin typeface="Söhne"/>
              </a:rPr>
              <a:t>They envision themselves as the cornerstone of India's largest educational network, fostering innovation and an entrepreneurial spirit among the nation's youth</a:t>
            </a:r>
            <a:endParaRPr lang="en-IN" sz="1800" dirty="0">
              <a:solidFill>
                <a:schemeClr val="tx1"/>
              </a:solidFill>
            </a:endParaRPr>
          </a:p>
        </p:txBody>
      </p:sp>
      <p:sp>
        <p:nvSpPr>
          <p:cNvPr id="2" name="TextBox 1">
            <a:extLst>
              <a:ext uri="{FF2B5EF4-FFF2-40B4-BE49-F238E27FC236}">
                <a16:creationId xmlns:a16="http://schemas.microsoft.com/office/drawing/2014/main" id="{EDB45EA2-DF46-1E54-C887-38B50AC42D4C}"/>
              </a:ext>
            </a:extLst>
          </p:cNvPr>
          <p:cNvSpPr txBox="1"/>
          <p:nvPr/>
        </p:nvSpPr>
        <p:spPr>
          <a:xfrm>
            <a:off x="1188964" y="390831"/>
            <a:ext cx="7239482" cy="769441"/>
          </a:xfrm>
          <a:prstGeom prst="rect">
            <a:avLst/>
          </a:prstGeom>
          <a:noFill/>
        </p:spPr>
        <p:txBody>
          <a:bodyPr wrap="none" rtlCol="0">
            <a:spAutoFit/>
          </a:bodyPr>
          <a:lstStyle/>
          <a:p>
            <a:r>
              <a:rPr lang="en-IN" sz="4400" dirty="0">
                <a:solidFill>
                  <a:schemeClr val="tx1"/>
                </a:solidFill>
              </a:rPr>
              <a:t>COMPANY BACKGROUND</a:t>
            </a:r>
            <a:endParaRPr lang="en-IN" dirty="0">
              <a:solidFill>
                <a:schemeClr val="tx1"/>
              </a:solidFill>
            </a:endParaRPr>
          </a:p>
        </p:txBody>
      </p:sp>
      <p:pic>
        <p:nvPicPr>
          <p:cNvPr id="3" name="Picture 2" descr="Edunet Foundation | LinkedIn">
            <a:extLst>
              <a:ext uri="{FF2B5EF4-FFF2-40B4-BE49-F238E27FC236}">
                <a16:creationId xmlns:a16="http://schemas.microsoft.com/office/drawing/2014/main" id="{7887E57B-D16C-551B-9A7F-55660EA54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3446" y="1965837"/>
            <a:ext cx="1905000" cy="1905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683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39"/>
          <p:cNvSpPr/>
          <p:nvPr/>
        </p:nvSpPr>
        <p:spPr>
          <a:xfrm rot="5400000">
            <a:off x="1496537"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rot="5400000">
            <a:off x="4093948"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rot="5400000">
            <a:off x="6691361"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OVERVIEW</a:t>
            </a:r>
            <a:endParaRPr dirty="0"/>
          </a:p>
        </p:txBody>
      </p:sp>
      <p:sp>
        <p:nvSpPr>
          <p:cNvPr id="1327" name="Google Shape;1327;p39"/>
          <p:cNvSpPr txBox="1">
            <a:spLocks noGrp="1"/>
          </p:cNvSpPr>
          <p:nvPr>
            <p:ph type="subTitle" idx="1"/>
          </p:nvPr>
        </p:nvSpPr>
        <p:spPr>
          <a:xfrm>
            <a:off x="926986" y="3180750"/>
            <a:ext cx="2302339" cy="1748422"/>
          </a:xfrm>
          <a:prstGeom prst="rect">
            <a:avLst/>
          </a:prstGeom>
        </p:spPr>
        <p:txBody>
          <a:bodyPr spcFirstLastPara="1" wrap="square" lIns="91425" tIns="91425" rIns="91425" bIns="91425" anchor="t" anchorCtr="0">
            <a:noAutofit/>
          </a:bodyPr>
          <a:lstStyle/>
          <a:p>
            <a:pPr marL="0" lvl="0" indent="0"/>
            <a:r>
              <a:rPr lang="en-US" b="0" i="0" dirty="0">
                <a:solidFill>
                  <a:schemeClr val="tx1"/>
                </a:solidFill>
                <a:effectLst/>
                <a:latin typeface="Söhne"/>
              </a:rPr>
              <a:t>Advancing technology and algorithms to enhance </a:t>
            </a:r>
            <a:r>
              <a:rPr lang="en-US" dirty="0">
                <a:solidFill>
                  <a:schemeClr val="tx1"/>
                </a:solidFill>
                <a:latin typeface="Söhne"/>
              </a:rPr>
              <a:t>Understand customer feelings, improve quality, inform marketing, and enhance service for better dining experiences</a:t>
            </a:r>
            <a:endParaRPr dirty="0">
              <a:solidFill>
                <a:schemeClr val="tx1"/>
              </a:solidFill>
              <a:latin typeface="Söhne"/>
            </a:endParaRPr>
          </a:p>
        </p:txBody>
      </p:sp>
      <p:sp>
        <p:nvSpPr>
          <p:cNvPr id="1328" name="Google Shape;1328;p39"/>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p>
            <a:pPr marL="0" lvl="0" indent="0"/>
            <a:r>
              <a:rPr lang="en-US" dirty="0">
                <a:latin typeface="Söhne"/>
              </a:rPr>
              <a:t>Analyzing restaurant reviews to assess customer sentiments, identify areas for improvement, inform marketing strategies, and enhance overall dining experiences.</a:t>
            </a:r>
            <a:endParaRPr dirty="0">
              <a:latin typeface="Söhne"/>
            </a:endParaRPr>
          </a:p>
        </p:txBody>
      </p:sp>
      <p:sp>
        <p:nvSpPr>
          <p:cNvPr id="1329" name="Google Shape;1329;p39"/>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p>
            <a:pPr marL="0" lvl="0" indent="0"/>
            <a:r>
              <a:rPr lang="en-US" b="0" i="0" dirty="0">
                <a:solidFill>
                  <a:srgbClr val="D1D5DB"/>
                </a:solidFill>
                <a:effectLst/>
                <a:latin typeface="Söhne"/>
              </a:rPr>
              <a:t> </a:t>
            </a:r>
            <a:r>
              <a:rPr lang="en-US" dirty="0">
                <a:latin typeface="Söhne"/>
              </a:rPr>
              <a:t>Enhance restaurant performance by analyzing reviews to improve quality, customer satisfaction, marketing strategies, and operational efficiency.</a:t>
            </a:r>
            <a:endParaRPr dirty="0">
              <a:latin typeface="Söhne"/>
            </a:endParaRPr>
          </a:p>
        </p:txBody>
      </p:sp>
      <p:sp>
        <p:nvSpPr>
          <p:cNvPr id="1330" name="Google Shape;1330;p39"/>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PURPOSE </a:t>
            </a:r>
            <a:endParaRPr dirty="0"/>
          </a:p>
        </p:txBody>
      </p:sp>
      <p:sp>
        <p:nvSpPr>
          <p:cNvPr id="1331" name="Google Shape;1331;p39"/>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SCOPE </a:t>
            </a:r>
            <a:endParaRPr dirty="0"/>
          </a:p>
        </p:txBody>
      </p:sp>
      <p:sp>
        <p:nvSpPr>
          <p:cNvPr id="1332" name="Google Shape;1332;p39"/>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a:t>
            </a:r>
            <a:endParaRPr dirty="0"/>
          </a:p>
        </p:txBody>
      </p:sp>
      <p:grpSp>
        <p:nvGrpSpPr>
          <p:cNvPr id="1333" name="Google Shape;1333;p39"/>
          <p:cNvGrpSpPr/>
          <p:nvPr/>
        </p:nvGrpSpPr>
        <p:grpSpPr>
          <a:xfrm>
            <a:off x="1708816" y="1793256"/>
            <a:ext cx="531542" cy="602023"/>
            <a:chOff x="4020665" y="1431080"/>
            <a:chExt cx="531542" cy="602023"/>
          </a:xfrm>
        </p:grpSpPr>
        <p:sp>
          <p:nvSpPr>
            <p:cNvPr id="1334" name="Google Shape;1334;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9"/>
          <p:cNvGrpSpPr/>
          <p:nvPr/>
        </p:nvGrpSpPr>
        <p:grpSpPr>
          <a:xfrm>
            <a:off x="4276642" y="1793289"/>
            <a:ext cx="590713" cy="601957"/>
            <a:chOff x="1230449" y="2288393"/>
            <a:chExt cx="590713" cy="601957"/>
          </a:xfrm>
        </p:grpSpPr>
        <p:sp>
          <p:nvSpPr>
            <p:cNvPr id="1350" name="Google Shape;1350;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3" name="Google Shape;1363;p39"/>
          <p:cNvGrpSpPr/>
          <p:nvPr/>
        </p:nvGrpSpPr>
        <p:grpSpPr>
          <a:xfrm>
            <a:off x="6876691" y="1793256"/>
            <a:ext cx="585440" cy="602023"/>
            <a:chOff x="1888890" y="3144712"/>
            <a:chExt cx="585440" cy="602023"/>
          </a:xfrm>
        </p:grpSpPr>
        <p:sp>
          <p:nvSpPr>
            <p:cNvPr id="1364" name="Google Shape;1364;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2771537" y="4334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
                                        </p:tgtEl>
                                        <p:attrNameLst>
                                          <p:attrName>style.visibility</p:attrName>
                                        </p:attrNameLst>
                                      </p:cBhvr>
                                      <p:to>
                                        <p:strVal val="visible"/>
                                      </p:to>
                                    </p:set>
                                    <p:anim calcmode="lin" valueType="num">
                                      <p:cBhvr additive="base">
                                        <p:cTn id="7" dur="500" fill="hold"/>
                                        <p:tgtEl>
                                          <p:spTgt spid="1326"/>
                                        </p:tgtEl>
                                        <p:attrNameLst>
                                          <p:attrName>ppt_x</p:attrName>
                                        </p:attrNameLst>
                                      </p:cBhvr>
                                      <p:tavLst>
                                        <p:tav tm="0">
                                          <p:val>
                                            <p:strVal val="#ppt_x"/>
                                          </p:val>
                                        </p:tav>
                                        <p:tav tm="100000">
                                          <p:val>
                                            <p:strVal val="#ppt_x"/>
                                          </p:val>
                                        </p:tav>
                                      </p:tavLst>
                                    </p:anim>
                                    <p:anim calcmode="lin" valueType="num">
                                      <p:cBhvr additive="base">
                                        <p:cTn id="8" dur="500" fill="hold"/>
                                        <p:tgtEl>
                                          <p:spTgt spid="13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23"/>
                                        </p:tgtEl>
                                        <p:attrNameLst>
                                          <p:attrName>style.visibility</p:attrName>
                                        </p:attrNameLst>
                                      </p:cBhvr>
                                      <p:to>
                                        <p:strVal val="visible"/>
                                      </p:to>
                                    </p:set>
                                    <p:animEffect transition="in" filter="fade">
                                      <p:cBhvr>
                                        <p:cTn id="13" dur="500"/>
                                        <p:tgtEl>
                                          <p:spTgt spid="13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0">
                                            <p:txEl>
                                              <p:pRg st="0" end="0"/>
                                            </p:txEl>
                                          </p:spTgt>
                                        </p:tgtEl>
                                        <p:attrNameLst>
                                          <p:attrName>style.visibility</p:attrName>
                                        </p:attrNameLst>
                                      </p:cBhvr>
                                      <p:to>
                                        <p:strVal val="visible"/>
                                      </p:to>
                                    </p:set>
                                    <p:animEffect transition="in" filter="fade">
                                      <p:cBhvr>
                                        <p:cTn id="16" dur="500"/>
                                        <p:tgtEl>
                                          <p:spTgt spid="1330">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33"/>
                                        </p:tgtEl>
                                        <p:attrNameLst>
                                          <p:attrName>style.visibility</p:attrName>
                                        </p:attrNameLst>
                                      </p:cBhvr>
                                      <p:to>
                                        <p:strVal val="visible"/>
                                      </p:to>
                                    </p:set>
                                    <p:animEffect transition="in" filter="fade">
                                      <p:cBhvr>
                                        <p:cTn id="19" dur="500"/>
                                        <p:tgtEl>
                                          <p:spTgt spid="1333"/>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5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7">
                                            <p:txEl>
                                              <p:pRg st="0" end="0"/>
                                            </p:txEl>
                                          </p:spTgt>
                                        </p:tgtEl>
                                        <p:attrNameLst>
                                          <p:attrName>style.visibility</p:attrName>
                                        </p:attrNameLst>
                                      </p:cBhvr>
                                      <p:to>
                                        <p:strVal val="visible"/>
                                      </p:to>
                                    </p:set>
                                    <p:animEffect transition="in" filter="fade">
                                      <p:cBhvr>
                                        <p:cTn id="27" dur="500"/>
                                        <p:tgtEl>
                                          <p:spTgt spid="13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4"/>
                                        </p:tgtEl>
                                        <p:attrNameLst>
                                          <p:attrName>style.visibility</p:attrName>
                                        </p:attrNameLst>
                                      </p:cBhvr>
                                      <p:to>
                                        <p:strVal val="visible"/>
                                      </p:to>
                                    </p:set>
                                    <p:animEffect transition="in" filter="fade">
                                      <p:cBhvr>
                                        <p:cTn id="32" dur="500"/>
                                        <p:tgtEl>
                                          <p:spTgt spid="1324"/>
                                        </p:tgtEl>
                                      </p:cBhvr>
                                    </p:animEffect>
                                  </p:childTnLst>
                                </p:cTn>
                              </p:par>
                              <p:par>
                                <p:cTn id="33" presetID="10" presetClass="entr" presetSubtype="0" fill="hold" nodeType="withEffect">
                                  <p:stCondLst>
                                    <p:cond delay="0"/>
                                  </p:stCondLst>
                                  <p:childTnLst>
                                    <p:set>
                                      <p:cBhvr>
                                        <p:cTn id="34" dur="1" fill="hold">
                                          <p:stCondLst>
                                            <p:cond delay="0"/>
                                          </p:stCondLst>
                                        </p:cTn>
                                        <p:tgtEl>
                                          <p:spTgt spid="1349"/>
                                        </p:tgtEl>
                                        <p:attrNameLst>
                                          <p:attrName>style.visibility</p:attrName>
                                        </p:attrNameLst>
                                      </p:cBhvr>
                                      <p:to>
                                        <p:strVal val="visible"/>
                                      </p:to>
                                    </p:set>
                                    <p:animEffect transition="in" filter="fade">
                                      <p:cBhvr>
                                        <p:cTn id="35" dur="500"/>
                                        <p:tgtEl>
                                          <p:spTgt spid="13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31">
                                            <p:txEl>
                                              <p:pRg st="0" end="0"/>
                                            </p:txEl>
                                          </p:spTgt>
                                        </p:tgtEl>
                                        <p:attrNameLst>
                                          <p:attrName>style.visibility</p:attrName>
                                        </p:attrNameLst>
                                      </p:cBhvr>
                                      <p:to>
                                        <p:strVal val="visible"/>
                                      </p:to>
                                    </p:set>
                                    <p:animEffect transition="in" filter="fade">
                                      <p:cBhvr>
                                        <p:cTn id="40" dur="500"/>
                                        <p:tgtEl>
                                          <p:spTgt spid="133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28">
                                            <p:txEl>
                                              <p:pRg st="0" end="0"/>
                                            </p:txEl>
                                          </p:spTgt>
                                        </p:tgtEl>
                                        <p:attrNameLst>
                                          <p:attrName>style.visibility</p:attrName>
                                        </p:attrNameLst>
                                      </p:cBhvr>
                                      <p:to>
                                        <p:strVal val="visible"/>
                                      </p:to>
                                    </p:set>
                                    <p:animEffect transition="in" filter="fade">
                                      <p:cBhvr>
                                        <p:cTn id="45" dur="500"/>
                                        <p:tgtEl>
                                          <p:spTgt spid="132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25"/>
                                        </p:tgtEl>
                                        <p:attrNameLst>
                                          <p:attrName>style.visibility</p:attrName>
                                        </p:attrNameLst>
                                      </p:cBhvr>
                                      <p:to>
                                        <p:strVal val="visible"/>
                                      </p:to>
                                    </p:set>
                                    <p:animEffect transition="in" filter="fade">
                                      <p:cBhvr>
                                        <p:cTn id="50" dur="500"/>
                                        <p:tgtEl>
                                          <p:spTgt spid="1325"/>
                                        </p:tgtEl>
                                      </p:cBhvr>
                                    </p:animEffect>
                                  </p:childTnLst>
                                </p:cTn>
                              </p:par>
                              <p:par>
                                <p:cTn id="51" presetID="10" presetClass="entr" presetSubtype="0" fill="hold" nodeType="withEffect">
                                  <p:stCondLst>
                                    <p:cond delay="0"/>
                                  </p:stCondLst>
                                  <p:childTnLst>
                                    <p:set>
                                      <p:cBhvr>
                                        <p:cTn id="52" dur="1" fill="hold">
                                          <p:stCondLst>
                                            <p:cond delay="0"/>
                                          </p:stCondLst>
                                        </p:cTn>
                                        <p:tgtEl>
                                          <p:spTgt spid="1363"/>
                                        </p:tgtEl>
                                        <p:attrNameLst>
                                          <p:attrName>style.visibility</p:attrName>
                                        </p:attrNameLst>
                                      </p:cBhvr>
                                      <p:to>
                                        <p:strVal val="visible"/>
                                      </p:to>
                                    </p:set>
                                    <p:animEffect transition="in" filter="fade">
                                      <p:cBhvr>
                                        <p:cTn id="53" dur="500"/>
                                        <p:tgtEl>
                                          <p:spTgt spid="1363"/>
                                        </p:tgtEl>
                                      </p:cBhvr>
                                    </p:animEffect>
                                  </p:childTnLst>
                                </p:cTn>
                              </p:par>
                              <p:par>
                                <p:cTn id="54" presetID="10" presetClass="entr" presetSubtype="0" fill="hold" nodeType="withEffect">
                                  <p:stCondLst>
                                    <p:cond delay="0"/>
                                  </p:stCondLst>
                                  <p:childTnLst>
                                    <p:set>
                                      <p:cBhvr>
                                        <p:cTn id="55" dur="1" fill="hold">
                                          <p:stCondLst>
                                            <p:cond delay="0"/>
                                          </p:stCondLst>
                                        </p:cTn>
                                        <p:tgtEl>
                                          <p:spTgt spid="1371"/>
                                        </p:tgtEl>
                                        <p:attrNameLst>
                                          <p:attrName>style.visibility</p:attrName>
                                        </p:attrNameLst>
                                      </p:cBhvr>
                                      <p:to>
                                        <p:strVal val="visible"/>
                                      </p:to>
                                    </p:set>
                                    <p:animEffect transition="in" filter="fade">
                                      <p:cBhvr>
                                        <p:cTn id="56" dur="500"/>
                                        <p:tgtEl>
                                          <p:spTgt spid="13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32">
                                            <p:txEl>
                                              <p:pRg st="0" end="0"/>
                                            </p:txEl>
                                          </p:spTgt>
                                        </p:tgtEl>
                                        <p:attrNameLst>
                                          <p:attrName>style.visibility</p:attrName>
                                        </p:attrNameLst>
                                      </p:cBhvr>
                                      <p:to>
                                        <p:strVal val="visible"/>
                                      </p:to>
                                    </p:set>
                                    <p:animEffect transition="in" filter="fade">
                                      <p:cBhvr>
                                        <p:cTn id="61" dur="500"/>
                                        <p:tgtEl>
                                          <p:spTgt spid="133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29">
                                            <p:txEl>
                                              <p:pRg st="0" end="0"/>
                                            </p:txEl>
                                          </p:spTgt>
                                        </p:tgtEl>
                                        <p:attrNameLst>
                                          <p:attrName>style.visibility</p:attrName>
                                        </p:attrNameLst>
                                      </p:cBhvr>
                                      <p:to>
                                        <p:strVal val="visible"/>
                                      </p:to>
                                    </p:set>
                                    <p:animEffect transition="in" filter="fade">
                                      <p:cBhvr>
                                        <p:cTn id="66" dur="500"/>
                                        <p:tgtEl>
                                          <p:spTgt spid="13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 grpId="0" animBg="1"/>
      <p:bldP spid="1324" grpId="0" animBg="1"/>
      <p:bldP spid="1325" grpId="0" animBg="1"/>
      <p:bldP spid="1326" grpId="0"/>
      <p:bldP spid="1327" grpId="0" build="p"/>
      <p:bldP spid="1329" grpId="0" build="p"/>
      <p:bldP spid="1330" grpId="0" build="p"/>
      <p:bldP spid="1331" grpId="0" build="p"/>
      <p:bldP spid="13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9" name="TextBox 8">
            <a:extLst>
              <a:ext uri="{FF2B5EF4-FFF2-40B4-BE49-F238E27FC236}">
                <a16:creationId xmlns:a16="http://schemas.microsoft.com/office/drawing/2014/main" id="{A0CB6AA2-724C-255E-1BDD-64FAD5CE2386}"/>
              </a:ext>
            </a:extLst>
          </p:cNvPr>
          <p:cNvSpPr txBox="1"/>
          <p:nvPr/>
        </p:nvSpPr>
        <p:spPr>
          <a:xfrm>
            <a:off x="0" y="386678"/>
            <a:ext cx="9143999"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Arial"/>
                <a:sym typeface="Arial"/>
              </a:rPr>
              <a:t>Who are the end users?</a:t>
            </a:r>
            <a:endParaRPr kumimoji="0" lang="en-IN" sz="3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006" y="1654225"/>
            <a:ext cx="914400" cy="914400"/>
          </a:xfrm>
          <a:prstGeom prst="rect">
            <a:avLst/>
          </a:prstGeom>
        </p:spPr>
      </p:pic>
      <p:pic>
        <p:nvPicPr>
          <p:cNvPr id="13"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8394" y="1657350"/>
            <a:ext cx="914400" cy="914400"/>
          </a:xfrm>
          <a:prstGeom prst="rect">
            <a:avLst/>
          </a:prstGeom>
        </p:spPr>
      </p:pic>
      <p:pic>
        <p:nvPicPr>
          <p:cNvPr id="15" name="Graphic 14" descr="Users">
            <a:extLst>
              <a:ext uri="{FF2B5EF4-FFF2-40B4-BE49-F238E27FC236}">
                <a16:creationId xmlns:a16="http://schemas.microsoft.com/office/drawing/2014/main" id="{DE41D3CA-6D2F-6884-A3CE-C524EF2CFC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5282" y="1624367"/>
            <a:ext cx="983893" cy="983893"/>
          </a:xfrm>
          <a:prstGeom prst="rect">
            <a:avLst/>
          </a:prstGeom>
        </p:spPr>
      </p:pic>
      <p:sp>
        <p:nvSpPr>
          <p:cNvPr id="17" name="TextBox 16">
            <a:extLst>
              <a:ext uri="{FF2B5EF4-FFF2-40B4-BE49-F238E27FC236}">
                <a16:creationId xmlns:a16="http://schemas.microsoft.com/office/drawing/2014/main" id="{1C18814D-D811-444A-B136-82B499827A79}"/>
              </a:ext>
            </a:extLst>
          </p:cNvPr>
          <p:cNvSpPr txBox="1"/>
          <p:nvPr/>
        </p:nvSpPr>
        <p:spPr>
          <a:xfrm>
            <a:off x="598230" y="2568625"/>
            <a:ext cx="1885952" cy="523220"/>
          </a:xfrm>
          <a:prstGeom prst="rect">
            <a:avLst/>
          </a:prstGeom>
          <a:noFill/>
        </p:spPr>
        <p:txBody>
          <a:bodyPr wrap="square">
            <a:spAutoFit/>
          </a:bodyPr>
          <a:lstStyle/>
          <a:p>
            <a:pPr algn="ctr"/>
            <a:r>
              <a:rPr lang="en-IN" b="1" i="0" dirty="0">
                <a:solidFill>
                  <a:srgbClr val="D1D5DB"/>
                </a:solidFill>
                <a:effectLst/>
                <a:latin typeface="Söhne"/>
              </a:rPr>
              <a:t>Restaurant</a:t>
            </a:r>
            <a:r>
              <a:rPr lang="en-IN" b="0" i="0" dirty="0">
                <a:solidFill>
                  <a:srgbClr val="D1D5DB"/>
                </a:solidFill>
                <a:effectLst/>
                <a:latin typeface="Söhne"/>
              </a:rPr>
              <a:t> </a:t>
            </a:r>
          </a:p>
          <a:p>
            <a:pPr algn="ctr"/>
            <a:r>
              <a:rPr lang="en-IN" b="0" i="0" dirty="0">
                <a:solidFill>
                  <a:srgbClr val="D1D5DB"/>
                </a:solidFill>
                <a:effectLst/>
                <a:latin typeface="Söhne"/>
              </a:rPr>
              <a:t>owners and managers</a:t>
            </a:r>
            <a:endParaRPr lang="en-IN" dirty="0"/>
          </a:p>
        </p:txBody>
      </p:sp>
      <p:sp>
        <p:nvSpPr>
          <p:cNvPr id="19" name="TextBox 18">
            <a:extLst>
              <a:ext uri="{FF2B5EF4-FFF2-40B4-BE49-F238E27FC236}">
                <a16:creationId xmlns:a16="http://schemas.microsoft.com/office/drawing/2014/main" id="{2280CE43-BF6B-2933-3DB4-C58AF2C0C7AA}"/>
              </a:ext>
            </a:extLst>
          </p:cNvPr>
          <p:cNvSpPr txBox="1"/>
          <p:nvPr/>
        </p:nvSpPr>
        <p:spPr>
          <a:xfrm>
            <a:off x="3698720" y="2568625"/>
            <a:ext cx="1292327" cy="738664"/>
          </a:xfrm>
          <a:prstGeom prst="rect">
            <a:avLst/>
          </a:prstGeom>
          <a:noFill/>
        </p:spPr>
        <p:txBody>
          <a:bodyPr wrap="square">
            <a:spAutoFit/>
          </a:bodyPr>
          <a:lstStyle/>
          <a:p>
            <a:pPr algn="ctr"/>
            <a:r>
              <a:rPr lang="en-IN" b="1" i="0" dirty="0">
                <a:solidFill>
                  <a:srgbClr val="D1D5DB"/>
                </a:solidFill>
                <a:effectLst/>
                <a:latin typeface="Söhne"/>
              </a:rPr>
              <a:t>Food critics and </a:t>
            </a:r>
          </a:p>
          <a:p>
            <a:pPr algn="ctr"/>
            <a:r>
              <a:rPr lang="en-IN" b="1" i="0" dirty="0">
                <a:solidFill>
                  <a:srgbClr val="D1D5DB"/>
                </a:solidFill>
                <a:effectLst/>
                <a:latin typeface="Söhne"/>
              </a:rPr>
              <a:t>reviewers</a:t>
            </a:r>
            <a:endParaRPr lang="en-IN" b="1" dirty="0"/>
          </a:p>
        </p:txBody>
      </p:sp>
      <p:sp>
        <p:nvSpPr>
          <p:cNvPr id="21" name="TextBox 20">
            <a:extLst>
              <a:ext uri="{FF2B5EF4-FFF2-40B4-BE49-F238E27FC236}">
                <a16:creationId xmlns:a16="http://schemas.microsoft.com/office/drawing/2014/main" id="{A000F246-4BD3-6253-8D1A-CC70585F2A07}"/>
              </a:ext>
            </a:extLst>
          </p:cNvPr>
          <p:cNvSpPr txBox="1"/>
          <p:nvPr/>
        </p:nvSpPr>
        <p:spPr>
          <a:xfrm>
            <a:off x="6688394" y="2630180"/>
            <a:ext cx="914400" cy="307777"/>
          </a:xfrm>
          <a:prstGeom prst="rect">
            <a:avLst/>
          </a:prstGeom>
          <a:noFill/>
        </p:spPr>
        <p:txBody>
          <a:bodyPr wrap="square">
            <a:spAutoFit/>
          </a:bodyPr>
          <a:lstStyle/>
          <a:p>
            <a:r>
              <a:rPr lang="en-IN" b="1" i="0" dirty="0">
                <a:solidFill>
                  <a:srgbClr val="D1D5DB"/>
                </a:solidFill>
                <a:effectLst/>
                <a:latin typeface="Söhne"/>
              </a:rPr>
              <a:t>Customer </a:t>
            </a:r>
            <a:endParaRPr lang="en-IN" b="1" dirty="0"/>
          </a:p>
        </p:txBody>
      </p:sp>
      <p:sp>
        <p:nvSpPr>
          <p:cNvPr id="23" name="TextBox 22">
            <a:extLst>
              <a:ext uri="{FF2B5EF4-FFF2-40B4-BE49-F238E27FC236}">
                <a16:creationId xmlns:a16="http://schemas.microsoft.com/office/drawing/2014/main" id="{7E9E8109-8662-38EC-41F4-138EF77E21EC}"/>
              </a:ext>
            </a:extLst>
          </p:cNvPr>
          <p:cNvSpPr txBox="1"/>
          <p:nvPr/>
        </p:nvSpPr>
        <p:spPr>
          <a:xfrm>
            <a:off x="204863" y="3226188"/>
            <a:ext cx="2672686" cy="1434612"/>
          </a:xfrm>
          <a:prstGeom prst="rect">
            <a:avLst/>
          </a:prstGeom>
          <a:noFill/>
        </p:spPr>
        <p:txBody>
          <a:bodyPr wrap="square">
            <a:spAutoFit/>
          </a:bodyPr>
          <a:lstStyle/>
          <a:p>
            <a:pPr algn="just"/>
            <a:r>
              <a:rPr lang="en-US" b="0" i="0" dirty="0">
                <a:solidFill>
                  <a:srgbClr val="D1D5DB"/>
                </a:solidFill>
                <a:effectLst/>
                <a:latin typeface="Söhne"/>
              </a:rPr>
              <a:t>Restaurant managers benefit by improving service, menu, and ambiance based on customer feedback, enhancing customer satisfaction, and increasing revenue.</a:t>
            </a:r>
            <a:endParaRPr lang="en-IN" dirty="0"/>
          </a:p>
        </p:txBody>
      </p:sp>
      <p:sp>
        <p:nvSpPr>
          <p:cNvPr id="25" name="TextBox 24">
            <a:extLst>
              <a:ext uri="{FF2B5EF4-FFF2-40B4-BE49-F238E27FC236}">
                <a16:creationId xmlns:a16="http://schemas.microsoft.com/office/drawing/2014/main" id="{0CF238AA-C58E-6D74-9996-264505640426}"/>
              </a:ext>
            </a:extLst>
          </p:cNvPr>
          <p:cNvSpPr txBox="1"/>
          <p:nvPr/>
        </p:nvSpPr>
        <p:spPr>
          <a:xfrm>
            <a:off x="3067665" y="3316638"/>
            <a:ext cx="2743200" cy="1169551"/>
          </a:xfrm>
          <a:prstGeom prst="rect">
            <a:avLst/>
          </a:prstGeom>
          <a:noFill/>
        </p:spPr>
        <p:txBody>
          <a:bodyPr wrap="square">
            <a:spAutoFit/>
          </a:bodyPr>
          <a:lstStyle/>
          <a:p>
            <a:pPr algn="just"/>
            <a:r>
              <a:rPr lang="en-US" b="0" i="0" dirty="0">
                <a:solidFill>
                  <a:srgbClr val="D1D5DB"/>
                </a:solidFill>
                <a:effectLst/>
                <a:latin typeface="Söhne"/>
              </a:rPr>
              <a:t>Food critics benefit from data-driven insights, helping them make informed recommendations, critique restaurants accurately, and maintain credibility in reviews.</a:t>
            </a:r>
            <a:endParaRPr lang="en-IN" dirty="0"/>
          </a:p>
        </p:txBody>
      </p:sp>
      <p:sp>
        <p:nvSpPr>
          <p:cNvPr id="28" name="TextBox 27">
            <a:extLst>
              <a:ext uri="{FF2B5EF4-FFF2-40B4-BE49-F238E27FC236}">
                <a16:creationId xmlns:a16="http://schemas.microsoft.com/office/drawing/2014/main" id="{2D6DB85B-2B40-A32F-A56F-B77FB4E33FB4}"/>
              </a:ext>
            </a:extLst>
          </p:cNvPr>
          <p:cNvSpPr txBox="1"/>
          <p:nvPr/>
        </p:nvSpPr>
        <p:spPr>
          <a:xfrm>
            <a:off x="5810866" y="3316638"/>
            <a:ext cx="2927554" cy="1169551"/>
          </a:xfrm>
          <a:prstGeom prst="rect">
            <a:avLst/>
          </a:prstGeom>
          <a:noFill/>
        </p:spPr>
        <p:txBody>
          <a:bodyPr wrap="square">
            <a:spAutoFit/>
          </a:bodyPr>
          <a:lstStyle/>
          <a:p>
            <a:pPr algn="just"/>
            <a:r>
              <a:rPr lang="en-US" b="0" i="0" dirty="0">
                <a:solidFill>
                  <a:srgbClr val="D1D5DB"/>
                </a:solidFill>
                <a:effectLst/>
                <a:latin typeface="Söhne"/>
              </a:rPr>
              <a:t>Customers benefit by making informed dining choices, experiencing improved service, and enjoying better food quality based on sentiment analysis insights.</a:t>
            </a:r>
            <a:endParaRPr lang="en-IN" dirty="0"/>
          </a:p>
        </p:txBody>
      </p:sp>
    </p:spTree>
    <p:extLst>
      <p:ext uri="{BB962C8B-B14F-4D97-AF65-F5344CB8AC3E}">
        <p14:creationId xmlns:p14="http://schemas.microsoft.com/office/powerpoint/2010/main" val="338675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549015" y="215920"/>
            <a:ext cx="2637933"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solution</a:t>
            </a:r>
            <a:endParaRPr lang="en-IN" sz="3000" dirty="0"/>
          </a:p>
        </p:txBody>
      </p:sp>
      <p:sp>
        <p:nvSpPr>
          <p:cNvPr id="4" name="TextBox 3">
            <a:extLst>
              <a:ext uri="{FF2B5EF4-FFF2-40B4-BE49-F238E27FC236}">
                <a16:creationId xmlns:a16="http://schemas.microsoft.com/office/drawing/2014/main" id="{6B9ED8B6-62E2-89A0-908A-F78C1A62D661}"/>
              </a:ext>
            </a:extLst>
          </p:cNvPr>
          <p:cNvSpPr txBox="1"/>
          <p:nvPr/>
        </p:nvSpPr>
        <p:spPr>
          <a:xfrm>
            <a:off x="252566" y="1552945"/>
            <a:ext cx="4267815" cy="2554545"/>
          </a:xfrm>
          <a:prstGeom prst="rect">
            <a:avLst/>
          </a:prstGeom>
          <a:noFill/>
        </p:spPr>
        <p:txBody>
          <a:bodyPr wrap="square">
            <a:spAutoFit/>
          </a:bodyPr>
          <a:lstStyle/>
          <a:p>
            <a:pPr algn="just"/>
            <a:r>
              <a:rPr lang="en-US" sz="1600" b="0" i="0" dirty="0">
                <a:solidFill>
                  <a:srgbClr val="D1D5DB"/>
                </a:solidFill>
                <a:effectLst/>
                <a:latin typeface="Söhne"/>
              </a:rPr>
              <a:t>Natural Language Processing (NLP), the analysis of both bad and good restaurant reviews plays a pivotal role. When it comes to good reviews, NLP algorithms are adept at detecting and categorizing them based on positive sentiment analysis. They can identify keywords and phrases within reviews that customers commonly use to express their positive experiences. Additionally, NLP can predict high ratings by analyzing the textual content of these reviews.</a:t>
            </a:r>
            <a:endParaRPr lang="en-IN" sz="1600" dirty="0"/>
          </a:p>
        </p:txBody>
      </p:sp>
      <p:grpSp>
        <p:nvGrpSpPr>
          <p:cNvPr id="8" name="Group 7">
            <a:extLst>
              <a:ext uri="{FF2B5EF4-FFF2-40B4-BE49-F238E27FC236}">
                <a16:creationId xmlns:a16="http://schemas.microsoft.com/office/drawing/2014/main" id="{B520D62D-38BF-0DEC-B964-9C891BB5DFA3}"/>
              </a:ext>
            </a:extLst>
          </p:cNvPr>
          <p:cNvGrpSpPr/>
          <p:nvPr/>
        </p:nvGrpSpPr>
        <p:grpSpPr>
          <a:xfrm>
            <a:off x="6324599" y="1082139"/>
            <a:ext cx="1159052" cy="1117319"/>
            <a:chOff x="4723706" y="3956428"/>
            <a:chExt cx="1554481" cy="1395167"/>
          </a:xfrm>
          <a:solidFill>
            <a:schemeClr val="tx2">
              <a:lumMod val="40000"/>
              <a:lumOff val="60000"/>
            </a:schemeClr>
          </a:solidFill>
        </p:grpSpPr>
        <p:sp>
          <p:nvSpPr>
            <p:cNvPr id="18" name="Rectangle: Rounded Corners 17">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dirty="0"/>
            </a:p>
            <a:p>
              <a:pPr algn="ctr"/>
              <a:r>
                <a:rPr lang="en-IN" sz="1600" dirty="0">
                  <a:solidFill>
                    <a:schemeClr val="tx1"/>
                  </a:solidFill>
                </a:rPr>
                <a:t>REVIEW</a:t>
              </a:r>
              <a:endParaRPr lang="en-IN" dirty="0">
                <a:solidFill>
                  <a:schemeClr val="tx1"/>
                </a:solidFill>
              </a:endParaRPr>
            </a:p>
          </p:txBody>
        </p:sp>
        <p:pic>
          <p:nvPicPr>
            <p:cNvPr id="19"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2442" y="4189413"/>
              <a:ext cx="548640" cy="548640"/>
            </a:xfrm>
            <a:prstGeom prst="rect">
              <a:avLst/>
            </a:prstGeom>
          </p:spPr>
        </p:pic>
      </p:grpSp>
      <p:sp>
        <p:nvSpPr>
          <p:cNvPr id="9" name="Rectangle: Rounded Corners 8">
            <a:extLst>
              <a:ext uri="{FF2B5EF4-FFF2-40B4-BE49-F238E27FC236}">
                <a16:creationId xmlns:a16="http://schemas.microsoft.com/office/drawing/2014/main" id="{B8130953-03FA-242F-1AC9-66A4EFB05D0C}"/>
              </a:ext>
            </a:extLst>
          </p:cNvPr>
          <p:cNvSpPr/>
          <p:nvPr/>
        </p:nvSpPr>
        <p:spPr>
          <a:xfrm>
            <a:off x="6400568" y="2771508"/>
            <a:ext cx="1007114" cy="871344"/>
          </a:xfrm>
          <a:prstGeom prst="round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dirty="0"/>
          </a:p>
          <a:p>
            <a:pPr algn="ctr"/>
            <a:r>
              <a:rPr lang="en-IN" sz="1400" dirty="0">
                <a:solidFill>
                  <a:schemeClr val="tx1"/>
                </a:solidFill>
              </a:rPr>
              <a:t>MODEL</a:t>
            </a:r>
            <a:endParaRPr lang="en-IN" dirty="0">
              <a:solidFill>
                <a:schemeClr val="tx1"/>
              </a:solidFill>
            </a:endParaRPr>
          </a:p>
        </p:txBody>
      </p:sp>
      <p:pic>
        <p:nvPicPr>
          <p:cNvPr id="10"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9475" y="2822787"/>
            <a:ext cx="509301" cy="509301"/>
          </a:xfrm>
          <a:prstGeom prst="rect">
            <a:avLst/>
          </a:prstGeom>
        </p:spPr>
      </p:pic>
      <p:sp>
        <p:nvSpPr>
          <p:cNvPr id="11" name="Rectangle: Rounded Corners 10">
            <a:extLst>
              <a:ext uri="{FF2B5EF4-FFF2-40B4-BE49-F238E27FC236}">
                <a16:creationId xmlns:a16="http://schemas.microsoft.com/office/drawing/2014/main" id="{3ADFA84A-B57B-AC17-7C3E-F190DC7CAF35}"/>
              </a:ext>
            </a:extLst>
          </p:cNvPr>
          <p:cNvSpPr/>
          <p:nvPr/>
        </p:nvSpPr>
        <p:spPr>
          <a:xfrm>
            <a:off x="5151550" y="3829357"/>
            <a:ext cx="1173049" cy="1098223"/>
          </a:xfrm>
          <a:prstGeom prst="round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dirty="0"/>
          </a:p>
          <a:p>
            <a:pPr algn="ctr"/>
            <a:r>
              <a:rPr lang="en-IN" sz="1400" dirty="0">
                <a:solidFill>
                  <a:schemeClr val="tx1"/>
                </a:solidFill>
              </a:rPr>
              <a:t>POSITIVE</a:t>
            </a:r>
            <a:endParaRPr lang="en-IN" dirty="0">
              <a:solidFill>
                <a:schemeClr val="tx1"/>
              </a:solidFill>
            </a:endParaRPr>
          </a:p>
        </p:txBody>
      </p:sp>
      <p:sp>
        <p:nvSpPr>
          <p:cNvPr id="12" name="Rectangle: Rounded Corners 11">
            <a:extLst>
              <a:ext uri="{FF2B5EF4-FFF2-40B4-BE49-F238E27FC236}">
                <a16:creationId xmlns:a16="http://schemas.microsoft.com/office/drawing/2014/main" id="{54527303-11CE-3583-9A43-7F7159AFB178}"/>
              </a:ext>
            </a:extLst>
          </p:cNvPr>
          <p:cNvSpPr/>
          <p:nvPr/>
        </p:nvSpPr>
        <p:spPr>
          <a:xfrm>
            <a:off x="7276763" y="3829421"/>
            <a:ext cx="1173049" cy="1098223"/>
          </a:xfrm>
          <a:prstGeom prst="round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sz="1200" dirty="0">
              <a:solidFill>
                <a:schemeClr val="tx1"/>
              </a:solidFill>
            </a:endParaRPr>
          </a:p>
          <a:p>
            <a:pPr algn="ctr"/>
            <a:r>
              <a:rPr lang="en-IN" sz="1200" dirty="0">
                <a:solidFill>
                  <a:schemeClr val="tx1"/>
                </a:solidFill>
              </a:rPr>
              <a:t>NEGETIVE</a:t>
            </a:r>
          </a:p>
        </p:txBody>
      </p:sp>
      <p:pic>
        <p:nvPicPr>
          <p:cNvPr id="13"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474" y="3987588"/>
            <a:ext cx="548640" cy="548640"/>
          </a:xfrm>
          <a:prstGeom prst="rect">
            <a:avLst/>
          </a:prstGeom>
        </p:spPr>
      </p:pic>
      <p:pic>
        <p:nvPicPr>
          <p:cNvPr id="14"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8967" y="3987588"/>
            <a:ext cx="548640" cy="548640"/>
          </a:xfrm>
          <a:prstGeom prst="rect">
            <a:avLst/>
          </a:prstGeom>
        </p:spPr>
      </p:pic>
      <p:cxnSp>
        <p:nvCxnSpPr>
          <p:cNvPr id="15" name="Straight Arrow Connector 14">
            <a:extLst>
              <a:ext uri="{FF2B5EF4-FFF2-40B4-BE49-F238E27FC236}">
                <a16:creationId xmlns:a16="http://schemas.microsoft.com/office/drawing/2014/main" id="{ED45D972-D42D-470B-1605-79F53D8E243E}"/>
              </a:ext>
            </a:extLst>
          </p:cNvPr>
          <p:cNvCxnSpPr>
            <a:cxnSpLocks/>
            <a:stCxn id="18" idx="2"/>
            <a:endCxn id="9" idx="0"/>
          </p:cNvCxnSpPr>
          <p:nvPr/>
        </p:nvCxnSpPr>
        <p:spPr>
          <a:xfrm>
            <a:off x="6904125" y="2199458"/>
            <a:ext cx="0" cy="57205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E29BAC1-964A-FCD9-F67E-4161CFAB529A}"/>
              </a:ext>
            </a:extLst>
          </p:cNvPr>
          <p:cNvCxnSpPr>
            <a:cxnSpLocks/>
            <a:stCxn id="9" idx="1"/>
            <a:endCxn id="11" idx="1"/>
          </p:cNvCxnSpPr>
          <p:nvPr/>
        </p:nvCxnSpPr>
        <p:spPr>
          <a:xfrm rot="10800000" flipV="1">
            <a:off x="5151550" y="3207179"/>
            <a:ext cx="1249018" cy="1171289"/>
          </a:xfrm>
          <a:prstGeom prst="bentConnector3">
            <a:avLst>
              <a:gd name="adj1" fmla="val 118302"/>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45C0529-1845-40C1-7E77-5414BFE4BD80}"/>
              </a:ext>
            </a:extLst>
          </p:cNvPr>
          <p:cNvCxnSpPr>
            <a:cxnSpLocks/>
            <a:stCxn id="9" idx="3"/>
            <a:endCxn id="12" idx="3"/>
          </p:cNvCxnSpPr>
          <p:nvPr/>
        </p:nvCxnSpPr>
        <p:spPr>
          <a:xfrm>
            <a:off x="7407682" y="3207180"/>
            <a:ext cx="1042130" cy="1171353"/>
          </a:xfrm>
          <a:prstGeom prst="bentConnector3">
            <a:avLst>
              <a:gd name="adj1" fmla="val 121936"/>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958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2885337" y="260165"/>
            <a:ext cx="4053778"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Customization </a:t>
            </a:r>
            <a:endParaRPr lang="en-IN" sz="3000" dirty="0"/>
          </a:p>
        </p:txBody>
      </p:sp>
      <p:sp>
        <p:nvSpPr>
          <p:cNvPr id="21" name="TextBox 20">
            <a:extLst>
              <a:ext uri="{FF2B5EF4-FFF2-40B4-BE49-F238E27FC236}">
                <a16:creationId xmlns:a16="http://schemas.microsoft.com/office/drawing/2014/main" id="{D57041A9-CA9C-0EC9-C99E-081E9DBF5784}"/>
              </a:ext>
            </a:extLst>
          </p:cNvPr>
          <p:cNvSpPr txBox="1"/>
          <p:nvPr/>
        </p:nvSpPr>
        <p:spPr>
          <a:xfrm>
            <a:off x="1166965" y="1281693"/>
            <a:ext cx="6448732"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Flexible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Scalable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High percentage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kern="1200" dirty="0">
                <a:solidFill>
                  <a:prstClr val="white"/>
                </a:solidFill>
                <a:latin typeface="Franklin Gothic Book" panose="020B0502020104020203"/>
                <a:ea typeface="+mn-ea"/>
                <a:cs typeface="+mn-cs"/>
              </a:rPr>
              <a:t>Greater accuracy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kern="1200" dirty="0">
                <a:solidFill>
                  <a:prstClr val="white"/>
                </a:solidFill>
                <a:latin typeface="Franklin Gothic Book" panose="020B0502020104020203"/>
                <a:ea typeface="+mn-ea"/>
                <a:cs typeface="+mn-cs"/>
              </a:rPr>
              <a:t>Count of feedbacks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Accuracy </a:t>
            </a:r>
          </a:p>
        </p:txBody>
      </p:sp>
    </p:spTree>
    <p:extLst>
      <p:ext uri="{BB962C8B-B14F-4D97-AF65-F5344CB8AC3E}">
        <p14:creationId xmlns:p14="http://schemas.microsoft.com/office/powerpoint/2010/main" val="22682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556389" y="252791"/>
            <a:ext cx="2276598"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modelling</a:t>
            </a:r>
            <a:endParaRPr lang="en-IN" sz="3000" dirty="0"/>
          </a:p>
        </p:txBody>
      </p:sp>
      <p:sp>
        <p:nvSpPr>
          <p:cNvPr id="8" name="TextBox 7">
            <a:extLst>
              <a:ext uri="{FF2B5EF4-FFF2-40B4-BE49-F238E27FC236}">
                <a16:creationId xmlns:a16="http://schemas.microsoft.com/office/drawing/2014/main" id="{513E824D-6D8A-44C2-0BE5-59F6F8EF90AE}"/>
              </a:ext>
            </a:extLst>
          </p:cNvPr>
          <p:cNvSpPr txBox="1"/>
          <p:nvPr/>
        </p:nvSpPr>
        <p:spPr>
          <a:xfrm>
            <a:off x="910332" y="882186"/>
            <a:ext cx="3934668" cy="738664"/>
          </a:xfrm>
          <a:prstGeom prst="rect">
            <a:avLst/>
          </a:prstGeom>
          <a:noFill/>
        </p:spPr>
        <p:txBody>
          <a:bodyPr wrap="square">
            <a:spAutoFit/>
          </a:bodyPr>
          <a:lstStyle/>
          <a:p>
            <a:r>
              <a:rPr lang="en-US" b="0" i="0" dirty="0">
                <a:solidFill>
                  <a:srgbClr val="D1D5DB"/>
                </a:solidFill>
                <a:effectLst/>
                <a:latin typeface="Söhne"/>
              </a:rPr>
              <a:t>Sentiment analysis for reviews utilizes various machine learning and natural language processing (NLP)</a:t>
            </a:r>
            <a:endParaRPr lang="en-IN" dirty="0"/>
          </a:p>
        </p:txBody>
      </p:sp>
      <p:pic>
        <p:nvPicPr>
          <p:cNvPr id="4" name="Picture 3">
            <a:extLst>
              <a:ext uri="{FF2B5EF4-FFF2-40B4-BE49-F238E27FC236}">
                <a16:creationId xmlns:a16="http://schemas.microsoft.com/office/drawing/2014/main" id="{1BBF0A95-7AA7-629F-A345-851F772FB258}"/>
              </a:ext>
            </a:extLst>
          </p:cNvPr>
          <p:cNvPicPr>
            <a:picLocks noChangeAspect="1"/>
          </p:cNvPicPr>
          <p:nvPr/>
        </p:nvPicPr>
        <p:blipFill>
          <a:blip r:embed="rId3"/>
          <a:stretch>
            <a:fillRect/>
          </a:stretch>
        </p:blipFill>
        <p:spPr>
          <a:xfrm>
            <a:off x="6083710" y="806789"/>
            <a:ext cx="2725146" cy="408497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DD580D6E-6829-01F8-DADB-23F00A7582EE}"/>
              </a:ext>
            </a:extLst>
          </p:cNvPr>
          <p:cNvSpPr txBox="1"/>
          <p:nvPr/>
        </p:nvSpPr>
        <p:spPr>
          <a:xfrm>
            <a:off x="910332" y="1880317"/>
            <a:ext cx="5025894" cy="3108543"/>
          </a:xfrm>
          <a:prstGeom prst="rect">
            <a:avLst/>
          </a:prstGeom>
          <a:noFill/>
        </p:spPr>
        <p:txBody>
          <a:bodyPr wrap="square">
            <a:spAutoFit/>
          </a:bodyPr>
          <a:lstStyle/>
          <a:p>
            <a:pPr algn="l"/>
            <a:r>
              <a:rPr lang="en-US" b="1" i="0" dirty="0">
                <a:solidFill>
                  <a:schemeClr val="tx1"/>
                </a:solidFill>
                <a:effectLst/>
                <a:latin typeface="Söhne"/>
              </a:rPr>
              <a:t>1.Naïve Bayes:</a:t>
            </a:r>
            <a:r>
              <a:rPr lang="en-US" b="0" i="0" dirty="0">
                <a:solidFill>
                  <a:schemeClr val="tx1"/>
                </a:solidFill>
                <a:effectLst/>
                <a:latin typeface="Söhne"/>
              </a:rPr>
              <a:t> This simple probabilistic model is efficient and works well for text classification tasks, including sentiment analysis. It's particularly useful for binary sentiment classification (positive or negative).</a:t>
            </a:r>
          </a:p>
          <a:p>
            <a:pPr algn="l"/>
            <a:r>
              <a:rPr lang="en-US" b="1" i="0" dirty="0">
                <a:solidFill>
                  <a:schemeClr val="tx1"/>
                </a:solidFill>
                <a:effectLst/>
                <a:latin typeface="Söhne"/>
              </a:rPr>
              <a:t>2.Logistic Regression:</a:t>
            </a:r>
            <a:r>
              <a:rPr lang="en-US" b="0" i="0" dirty="0">
                <a:solidFill>
                  <a:schemeClr val="tx1"/>
                </a:solidFill>
                <a:effectLst/>
                <a:latin typeface="Söhne"/>
              </a:rPr>
              <a:t> Logistic regression is a linear model that can be used for sentiment analysis. It's straightforward to implement and can handle both binary and multiclass sentiment classification.</a:t>
            </a:r>
          </a:p>
          <a:p>
            <a:pPr algn="l"/>
            <a:r>
              <a:rPr lang="en-US" dirty="0">
                <a:solidFill>
                  <a:schemeClr val="tx1"/>
                </a:solidFill>
                <a:latin typeface="Söhne"/>
              </a:rPr>
              <a:t>3.</a:t>
            </a:r>
            <a:r>
              <a:rPr lang="en-US" b="1" i="0" dirty="0">
                <a:solidFill>
                  <a:schemeClr val="tx1"/>
                </a:solidFill>
                <a:effectLst/>
                <a:latin typeface="Söhne"/>
              </a:rPr>
              <a:t>Support Vector Machines (SVM):</a:t>
            </a:r>
            <a:r>
              <a:rPr lang="en-US" b="0" i="0" dirty="0">
                <a:solidFill>
                  <a:schemeClr val="tx1"/>
                </a:solidFill>
                <a:effectLst/>
                <a:latin typeface="Söhne"/>
              </a:rPr>
              <a:t> SVMs are powerful for text classification tasks, including sentiment analysis. They work by finding a hyperplane that best separates the data into different sentiment classes.</a:t>
            </a:r>
          </a:p>
          <a:p>
            <a:pPr algn="l"/>
            <a:r>
              <a:rPr lang="en-US" b="1" i="0" dirty="0">
                <a:solidFill>
                  <a:schemeClr val="tx1"/>
                </a:solidFill>
                <a:effectLst/>
                <a:latin typeface="Söhne"/>
              </a:rPr>
              <a:t>4. Decision trees and random forests: </a:t>
            </a:r>
            <a:r>
              <a:rPr lang="en-US" b="0" i="0" dirty="0">
                <a:solidFill>
                  <a:schemeClr val="tx1"/>
                </a:solidFill>
                <a:effectLst/>
                <a:latin typeface="Söhne"/>
              </a:rPr>
              <a:t>can be employed for sentiment analysis. Random forests, in particular, are useful for reducing overfitting</a:t>
            </a:r>
          </a:p>
        </p:txBody>
      </p:sp>
    </p:spTree>
    <p:extLst>
      <p:ext uri="{BB962C8B-B14F-4D97-AF65-F5344CB8AC3E}">
        <p14:creationId xmlns:p14="http://schemas.microsoft.com/office/powerpoint/2010/main" val="380601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726632" y="252791"/>
            <a:ext cx="1716159" cy="553998"/>
          </a:xfrm>
          <a:prstGeom prst="rect">
            <a:avLst/>
          </a:prstGeom>
          <a:noFill/>
        </p:spPr>
        <p:txBody>
          <a:bodyPr wrap="square">
            <a:spAutoFit/>
          </a:bodyPr>
          <a:lstStyle/>
          <a:p>
            <a:r>
              <a:rPr lang="en-US" sz="3000" kern="1200" cap="all" dirty="0">
                <a:solidFill>
                  <a:prstClr val="white"/>
                </a:solidFill>
                <a:latin typeface="Franklin Gothic Demi" panose="020B0502020104020203"/>
                <a:ea typeface="+mj-ea"/>
                <a:cs typeface="+mj-cs"/>
              </a:rPr>
              <a:t>results</a:t>
            </a:r>
            <a:endParaRPr lang="en-IN" sz="3000" dirty="0"/>
          </a:p>
        </p:txBody>
      </p:sp>
      <p:sp>
        <p:nvSpPr>
          <p:cNvPr id="9" name="TextBox 8">
            <a:extLst>
              <a:ext uri="{FF2B5EF4-FFF2-40B4-BE49-F238E27FC236}">
                <a16:creationId xmlns:a16="http://schemas.microsoft.com/office/drawing/2014/main" id="{DD580D6E-6829-01F8-DADB-23F00A7582EE}"/>
              </a:ext>
            </a:extLst>
          </p:cNvPr>
          <p:cNvSpPr txBox="1"/>
          <p:nvPr/>
        </p:nvSpPr>
        <p:spPr>
          <a:xfrm>
            <a:off x="910330" y="4243684"/>
            <a:ext cx="7348765" cy="307777"/>
          </a:xfrm>
          <a:prstGeom prst="rect">
            <a:avLst/>
          </a:prstGeom>
          <a:noFill/>
        </p:spPr>
        <p:txBody>
          <a:bodyPr wrap="square">
            <a:spAutoFit/>
          </a:bodyPr>
          <a:lstStyle/>
          <a:p>
            <a:pPr algn="l"/>
            <a:r>
              <a:rPr lang="en-US" b="1" i="0" dirty="0">
                <a:solidFill>
                  <a:schemeClr val="tx1"/>
                </a:solidFill>
                <a:effectLst/>
                <a:latin typeface="Söhne"/>
              </a:rPr>
              <a:t>Based on our results for 7 inputs we get positive feedback of 75%</a:t>
            </a:r>
            <a:r>
              <a:rPr lang="en-US" dirty="0">
                <a:solidFill>
                  <a:schemeClr val="tx1"/>
                </a:solidFill>
                <a:latin typeface="Söhne"/>
              </a:rPr>
              <a:t>  </a:t>
            </a:r>
            <a:r>
              <a:rPr lang="en-US" b="1" dirty="0">
                <a:solidFill>
                  <a:schemeClr val="tx1"/>
                </a:solidFill>
                <a:latin typeface="Söhne"/>
              </a:rPr>
              <a:t>and </a:t>
            </a:r>
            <a:r>
              <a:rPr lang="en-US" b="1" dirty="0" err="1">
                <a:solidFill>
                  <a:schemeClr val="tx1"/>
                </a:solidFill>
                <a:latin typeface="Söhne"/>
              </a:rPr>
              <a:t>Negetive</a:t>
            </a:r>
            <a:r>
              <a:rPr lang="en-US" b="1" dirty="0">
                <a:solidFill>
                  <a:schemeClr val="tx1"/>
                </a:solidFill>
                <a:latin typeface="Söhne"/>
              </a:rPr>
              <a:t> feedback of 25%</a:t>
            </a:r>
            <a:endParaRPr lang="en-US" dirty="0">
              <a:solidFill>
                <a:schemeClr val="tx1"/>
              </a:solidFill>
              <a:latin typeface="Söhne"/>
            </a:endParaRPr>
          </a:p>
        </p:txBody>
      </p:sp>
      <p:pic>
        <p:nvPicPr>
          <p:cNvPr id="3" name="Picture 2">
            <a:extLst>
              <a:ext uri="{FF2B5EF4-FFF2-40B4-BE49-F238E27FC236}">
                <a16:creationId xmlns:a16="http://schemas.microsoft.com/office/drawing/2014/main" id="{E28E4B36-A3D0-F555-C0E2-E007591B53A8}"/>
              </a:ext>
            </a:extLst>
          </p:cNvPr>
          <p:cNvPicPr>
            <a:picLocks noChangeAspect="1"/>
          </p:cNvPicPr>
          <p:nvPr/>
        </p:nvPicPr>
        <p:blipFill>
          <a:blip r:embed="rId3"/>
          <a:stretch>
            <a:fillRect/>
          </a:stretch>
        </p:blipFill>
        <p:spPr>
          <a:xfrm>
            <a:off x="1372395" y="899816"/>
            <a:ext cx="6424636" cy="2838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7577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TotalTime>
  <Words>875</Words>
  <Application>Microsoft Office PowerPoint</Application>
  <PresentationFormat>On-screen Show (16:9)</PresentationFormat>
  <Paragraphs>63</Paragraphs>
  <Slides>11</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vt:i4>
      </vt:variant>
    </vt:vector>
  </HeadingPairs>
  <TitlesOfParts>
    <vt:vector size="23" baseType="lpstr">
      <vt:lpstr>Franklin Gothic Book</vt:lpstr>
      <vt:lpstr>ui-sans-serif</vt:lpstr>
      <vt:lpstr>Franklin Gothic Demi</vt:lpstr>
      <vt:lpstr>Montserrat</vt:lpstr>
      <vt:lpstr>Bebas Neue</vt:lpstr>
      <vt:lpstr>Arial</vt:lpstr>
      <vt:lpstr>Montserrat Black</vt:lpstr>
      <vt:lpstr>Wingdings 2</vt:lpstr>
      <vt:lpstr>Anaheim</vt:lpstr>
      <vt:lpstr>Söhne</vt:lpstr>
      <vt:lpstr>Google Sans</vt:lpstr>
      <vt:lpstr>Artificial Intelligence (AI) Technology Consulting by Slidesgo</vt:lpstr>
      <vt:lpstr>PowerPoint Presentation</vt:lpstr>
      <vt:lpstr>PowerPoint Presentation</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DEFFECT DETECTION (ML)</dc:title>
  <cp:lastModifiedBy>MEHUL NAIK</cp:lastModifiedBy>
  <cp:revision>4</cp:revision>
  <dcterms:modified xsi:type="dcterms:W3CDTF">2024-05-28T12:31:58Z</dcterms:modified>
</cp:coreProperties>
</file>